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4" r:id="rId4"/>
    <p:sldId id="275" r:id="rId5"/>
    <p:sldId id="276" r:id="rId6"/>
    <p:sldId id="277" r:id="rId7"/>
    <p:sldId id="258" r:id="rId8"/>
    <p:sldId id="28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59" r:id="rId17"/>
    <p:sldId id="280" r:id="rId18"/>
    <p:sldId id="281" r:id="rId19"/>
    <p:sldId id="269" r:id="rId20"/>
    <p:sldId id="278" r:id="rId21"/>
    <p:sldId id="286" r:id="rId22"/>
    <p:sldId id="279" r:id="rId23"/>
    <p:sldId id="260" r:id="rId24"/>
    <p:sldId id="270" r:id="rId25"/>
    <p:sldId id="282" r:id="rId26"/>
    <p:sldId id="271" r:id="rId27"/>
    <p:sldId id="272" r:id="rId28"/>
    <p:sldId id="261" r:id="rId29"/>
    <p:sldId id="284" r:id="rId30"/>
    <p:sldId id="285" r:id="rId31"/>
    <p:sldId id="273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66"/>
    <a:srgbClr val="0C3B4C"/>
    <a:srgbClr val="45BD98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33" autoAdjust="0"/>
  </p:normalViewPr>
  <p:slideViewPr>
    <p:cSldViewPr snapToGrid="0">
      <p:cViewPr varScale="1">
        <p:scale>
          <a:sx n="113" d="100"/>
          <a:sy n="113" d="100"/>
        </p:scale>
        <p:origin x="80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FFD166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45BD98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45BD98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45BD98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45BD98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63156-E111-4E23-87B1-55C9809022F0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21D1E-7B79-476D-A90A-C92A8E5D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2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One-Shot Generalization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a common way to prompt LLMs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are expected to generalize from one example solution. It is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strong test of generalization, but weaker than the zero-shot setting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is expected to generalize to other cases without an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solution. In this experiment, 26 modified versions of all competition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entries are tested, one for each possible choice of one-shot letter. We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modified the original prompts to remove any explicit solutions other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 one letter being tested each time. While some submissions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have an example for each of the letters (namely The Organizer and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), the rest include partial examples, so in some cases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results in the modified prompts actually being zero-shot.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those cases we excluded them from the results presentation.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and the performance for a prompt is shown only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for prompts that contain the given shot-letter.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58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One-Shot Generalization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a common way to prompt LLMs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are expected to generalize from one example solution. It is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strong test of generalization, but weaker than the zero-shot setting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is expected to generalize to other cases without an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solution. In this experiment, 26 modified versions of all competition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entries are tested, one for each possible choice of one-shot letter. We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modified the original prompts to remove any explicit solutions other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 one letter being tested each time. While some submissions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have an example for each of the letters (namely The Organizer and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), the rest include partial examples, so in some cases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results in the modified prompts actually being zero-shot.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those cases we excluded them from the results presentation.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and the performance for a prompt is shown only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for prompts that contain the given shot-letter.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46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N-Shot Generalization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based on the modified versions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‘The Organizer’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’. This experiment varies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number of examples (“shots”) given, from zero (as in the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Zero-shot prompting experiment) all the way up to 26 (as in the top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entries in the original competition). The experiment intends to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 generalization along a continuum from zero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solutions provided in the prompt to all 26 example letters.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 starts by removing all shots from the prompts, and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slowly reintroducing examples for the letter ‘A,’ then ‘A’ and ‘B’,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iteratively adding letters until all 26 shots are provided in each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7: Results of the N-Shot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The number of shots N ranges from 0 at the left to 26 at the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right. These experiments test two prompts: ‘The Organizer’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‘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LinLibertineTB"/>
              </a:rPr>
              <a:t>Prompt_Wranglers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’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1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70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paper takes a deep-dive into the ChatGPT4PCG competition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explores whether the competition is replicable and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are generalizing or simply giving to ChatGPT-3.5 a memorization cheat-sheet.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the replication experiment, the competition code is run locally and six months after the competition was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held. While many prompts earn similar scores, two of the 15 ranked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entrants do considerably better in the replication experiment than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original competition. One reason for the improved performance is the number of valid levels that could be generated and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scored. The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prompt was missing important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template information in ChatGPT-3.5 responses that led to generating invalid levels and a score of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consolatazi4-Regular"/>
              </a:rPr>
              <a:t>0.00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. This score was part of what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motivated the replication study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04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generalization experiment, the number of example solutions provided in the prompts is varied by analogy to the concept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few-shot prompting in the LLM literature. The best-performing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in the original competition included 26 explicit solutions,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reduces level generation to selecting one of 26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promptprovided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answers rather than generalizing to new, unseen problems.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When restricted to the few-shot setting, the prompts score lower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they did in the competition. We conclude that generalization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prompt-based PCG remains an open problem. One takeaway from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study is that future prompt-based PCG experiments should be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designed to test generalization as a goal of the competition.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88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Finally, replicating results is problematic for a competition that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queries a public, closed-source LLMs such as ChatGPT: Many things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change, and it is difficult to isolate variables. Our replication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experiments, despite reusing the competition scripts, found much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better performance with two of the fifteen non-disqualified prompts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were submitted to the first ChatGPT4PCG competition, when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compared to the official results. Since one of these prompts was our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submission, we were able to analyze it in more detail and attempt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understand reasons for the discrepancy. But we were unable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similarly conclude with any confidence why the other prompt,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’, scored much better in our replication than in the original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Our suggestion is that that researchers using LLMs,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especially closed API-based LLMs, for prompt-based PCG research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wish to save and document (at least in online supplemental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material) more details of the experiments than has been typical,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perhaps even erring on the side of pedantically hoarding all inputs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outputs whatsoever. For example, if in addition to the prompts,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had all ChatGPT responses as run at the time of the competition,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would have been more easily able to compare original responses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responses in our attempted replication.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4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4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ChatGPT4PCG competition calls for participants to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submit prompts to ChatGPT-3.5 that then responds with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instructions to generate levels for the Science Birds physics-based game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environment. These instructions are a series of commands to drop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blocks at specific locations in the game, and ChatGPT-3.5 responses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become XML levels through the architecture provided by the competition.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goal is for a single prompt to generate levels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aggregate resemble all 26 letters in the English alphabet. A single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generates levels that look like different letters through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template imposed by the competition design.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object variable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 tells ChatGPT-3.5 which letter its instructions should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 (i.e.,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target letter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).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are evaluated based on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performance of ten generated levels for each of the 26 letters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alphabet. Assuming that a prompt generates ten valid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 letter, it is evaluated on a total of 260 levels. The scores for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are based on their resemblance to the target English letters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on their in-game physical stability.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7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1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92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19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6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Zero-Shot Generalization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tests generalization when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explain how levels should be generated without referencing example solutions.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competition prompts are modified to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exclude any example instructions for letters. The zero-shot generalization test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a strong test of generalization, and it is a common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way to test generalization in the LLM evaluation literature.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ChatGPT4PCG case, zero-shot prompting means building a prompt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can include any amount of general discussion, but excludes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explicit drop sequences for any letters.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2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5E5BA-4603-2D2F-E700-671219298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34CA4-0F64-F664-4864-5359F3BE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372BA-2024-5A40-2CC2-E7536333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77832-DD22-9E7A-5DBD-E8659A85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24F5-3287-2CAF-35A5-35E0BC7F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E3E3-5828-3F86-1093-EB00FC11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6B1A0-0257-5C48-1402-6A457D502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4B534-4146-D007-2BE5-52BB3B54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A5F1C-0F2E-2011-6BFE-8CAA7AAE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418AA-BBA9-DB8B-72B0-F2D5B0BB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6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D7F59F-B167-626D-4EC3-267ADFEA4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A6465-0959-13C3-D465-A642E8E61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70329-FD32-5E8C-0FCD-704E6DCD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CC660-2D92-DEBC-3EF8-4E52016D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B7CA3-0E00-CB07-F9DC-5CDFB378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3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8206-633F-7AFD-2E6F-6B1CA107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0E7E-EC7D-B652-BC0E-628518F8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CCEC7-95CC-B4FE-ACDC-2F61DE71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1CA41-B4EE-B9BD-ED03-47B0ACA2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B66C5-56DD-64A4-0E21-0DEF00CF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0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C28F-48F9-4455-DC99-AB635FEA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AB088-8221-56A4-E73A-685C5F622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F396-90F6-601E-3C2F-58364345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BFA3-ECB5-D2DA-2AD0-35DF78AC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D3B44-6E7B-6003-0661-13863926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8824-5A96-D469-6EEC-6D9AAD31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DDE3B-5931-B1E8-23D2-82150D86F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FCB9F-4357-E2C5-5872-340FC3D8C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7F379-A2ED-8613-90DE-05927FC7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864B6-8A9D-F6E2-99F5-20D343AA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CCABB-D964-06CB-D392-C6C5C062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6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B16D-0DD1-8764-384A-D85CC341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53E02-3BAF-6B78-FF09-217E35236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CB631-E88B-D28E-F390-60176F9EB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67932-787E-5778-1F82-009140648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681D1-F5DF-305B-3C89-E0B3EE67EF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7E4FDC-3557-53FE-68BC-5A205E52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EAB18C-F3BD-98B9-E474-6B716A75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C6A4B-1FE0-4F9A-F290-516B7F9F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BF83-BDD3-A697-63BD-A19EAFB2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7C6A3-4CB1-D772-3AF1-FC9D8E81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1FE15-6358-1D14-563F-4DE2E22BA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6330-E29B-0CC1-E42B-28AC412B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9BE9F-98F1-FE82-F84E-C9BFF7DE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44566-E5A0-9632-068A-4329EE97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E3A3E-385E-DE86-DCF3-F3FD2ECB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7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BCAA-F5D3-3031-48C1-83F42ABB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08137-6008-0F90-B01A-B52AFD401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DA888-A826-8B4F-6D1C-FB2B27B80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EC561-0251-F7A8-D417-08EF72BE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57A83-1988-7106-0020-334EE3E1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04332-90F1-AA45-7D0A-101192F7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8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3363-A3C0-F286-8966-ED52FF9F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EDE5E-12F1-0BC5-9B55-DB33EA111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B5EF6-91A7-A217-DDB8-B1BEF1168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A8B86-C0AC-5F27-5582-318E328F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72DEB-8FB0-533F-E280-28A687B2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04042-D433-208F-6019-CD8A0934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ECE72-212E-D682-DC80-1B28792A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F61BC-940A-1F3D-86F1-F70895CD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F7BD9-7C46-3837-4306-AC613C1BA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85214-2143-DD23-69B1-AB8E0377A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8229C-7675-9C4A-8FC1-F10529802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8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8.png"/><Relationship Id="rId9" Type="http://schemas.microsoft.com/office/2007/relationships/diagramDrawing" Target="../diagrams/drawing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diagramDrawing" Target="../diagrams/drawing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.png"/><Relationship Id="rId7" Type="http://schemas.openxmlformats.org/officeDocument/2006/relationships/diagramData" Target="../diagrams/data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diagramDrawing" Target="../diagrams/drawing9.xml"/><Relationship Id="rId5" Type="http://schemas.openxmlformats.org/officeDocument/2006/relationships/image" Target="../media/image22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38.gif"/><Relationship Id="rId4" Type="http://schemas.openxmlformats.org/officeDocument/2006/relationships/image" Target="../media/image8.jpeg"/><Relationship Id="rId9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7.png"/><Relationship Id="rId4" Type="http://schemas.openxmlformats.org/officeDocument/2006/relationships/diagramData" Target="../diagrams/data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C7991-52E7-1E31-AC5B-16999198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428" y="1222904"/>
            <a:ext cx="6016413" cy="1876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latin typeface="Bahnschrift SemiBold Condensed" panose="020B0502040204020203" pitchFamily="34" charset="0"/>
              </a:rPr>
              <a:t>Prompt Wrangling: </a:t>
            </a:r>
            <a:br>
              <a:rPr lang="en-US" sz="3200" dirty="0">
                <a:latin typeface="Bahnschrift SemiBold Condensed" panose="020B0502040204020203" pitchFamily="34" charset="0"/>
              </a:rPr>
            </a:br>
            <a:r>
              <a:rPr lang="en-US" sz="3200" dirty="0">
                <a:latin typeface="Bahnschrift SemiBold Condensed" panose="020B0502040204020203" pitchFamily="34" charset="0"/>
              </a:rPr>
              <a:t>On Replication and Generalization in Large Language Models for PCG Levels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8B9A8-FB87-CBF4-67E8-036DADFA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34" y="3444558"/>
            <a:ext cx="3493982" cy="341344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Arash Moradi Karkaj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Mark J. Nelson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Ioannis </a:t>
            </a:r>
            <a:r>
              <a:rPr lang="en-US" sz="2000" dirty="0" err="1">
                <a:latin typeface="Bahnschrift SemiBold Condensed" panose="020B0502040204020203" pitchFamily="34" charset="0"/>
              </a:rPr>
              <a:t>Koutis</a:t>
            </a:r>
            <a:endParaRPr lang="en-US" sz="2000" dirty="0">
              <a:latin typeface="Bahnschrift SemiBold Condensed" panose="020B0502040204020203" pitchFamily="34" charset="0"/>
            </a:endParaRP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Amy K. Hoover</a:t>
            </a:r>
          </a:p>
        </p:txBody>
      </p:sp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E14968D1-F192-9665-EF50-326673DA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09" y="51144"/>
            <a:ext cx="2403636" cy="4370248"/>
          </a:xfrm>
          <a:prstGeom prst="rect">
            <a:avLst/>
          </a:prstGeom>
        </p:spPr>
      </p:pic>
      <p:pic>
        <p:nvPicPr>
          <p:cNvPr id="7" name="Picture 6" descr="A red and white logo&#10;&#10;Description automatically generated">
            <a:extLst>
              <a:ext uri="{FF2B5EF4-FFF2-40B4-BE49-F238E27FC236}">
                <a16:creationId xmlns:a16="http://schemas.microsoft.com/office/drawing/2014/main" id="{E591C755-5E05-43A1-0950-E47508859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93" y="4693210"/>
            <a:ext cx="2216129" cy="7978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1F44AF-B93C-E9B8-762D-FF3FA1E5B137}"/>
              </a:ext>
            </a:extLst>
          </p:cNvPr>
          <p:cNvSpPr txBox="1"/>
          <p:nvPr/>
        </p:nvSpPr>
        <p:spPr>
          <a:xfrm>
            <a:off x="8421482" y="4421392"/>
            <a:ext cx="2286889" cy="319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Bahnschrift SemiBold Condensed" panose="020B0502040204020203" pitchFamily="34" charset="0"/>
              </a:rPr>
              <a:t>Foundations of Digital Games 2024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97E3B6-EC72-B054-76C5-4EB7499AEA87}"/>
              </a:ext>
            </a:extLst>
          </p:cNvPr>
          <p:cNvSpPr txBox="1"/>
          <p:nvPr/>
        </p:nvSpPr>
        <p:spPr>
          <a:xfrm>
            <a:off x="8595622" y="5423088"/>
            <a:ext cx="1777873" cy="287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Bahnschrift SemiBold Condensed" panose="020B0502040204020203" pitchFamily="34" charset="0"/>
              </a:rPr>
              <a:t>Worcester Polytechnic Institute</a:t>
            </a:r>
            <a:endParaRPr lang="en-US" sz="1200" dirty="0"/>
          </a:p>
        </p:txBody>
      </p:sp>
      <p:pic>
        <p:nvPicPr>
          <p:cNvPr id="31" name="Picture 30" descr="A blue and white logo&#10;&#10;Description automatically generated">
            <a:extLst>
              <a:ext uri="{FF2B5EF4-FFF2-40B4-BE49-F238E27FC236}">
                <a16:creationId xmlns:a16="http://schemas.microsoft.com/office/drawing/2014/main" id="{1666F2B3-23AB-B828-C7F3-A75354C78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41" y="6191567"/>
            <a:ext cx="527305" cy="365761"/>
          </a:xfrm>
          <a:prstGeom prst="rect">
            <a:avLst/>
          </a:prstGeom>
        </p:spPr>
      </p:pic>
      <p:pic>
        <p:nvPicPr>
          <p:cNvPr id="33" name="Picture 32" descr="A close-up of a red light&#10;&#10;Description automatically generated">
            <a:extLst>
              <a:ext uri="{FF2B5EF4-FFF2-40B4-BE49-F238E27FC236}">
                <a16:creationId xmlns:a16="http://schemas.microsoft.com/office/drawing/2014/main" id="{DA392131-9FA4-677A-9C8E-7197078D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849" y="6279655"/>
            <a:ext cx="929511" cy="287478"/>
          </a:xfrm>
          <a:prstGeom prst="rect">
            <a:avLst/>
          </a:prstGeom>
        </p:spPr>
      </p:pic>
      <p:pic>
        <p:nvPicPr>
          <p:cNvPr id="37" name="Picture 3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79F3747-BA14-9C53-5B96-6602062A7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73" y="6246745"/>
            <a:ext cx="1073644" cy="332740"/>
          </a:xfrm>
          <a:prstGeom prst="rect">
            <a:avLst/>
          </a:prstGeom>
        </p:spPr>
      </p:pic>
      <p:pic>
        <p:nvPicPr>
          <p:cNvPr id="39" name="Picture 38" descr="A black and white logo&#10;&#10;Description automatically generated">
            <a:extLst>
              <a:ext uri="{FF2B5EF4-FFF2-40B4-BE49-F238E27FC236}">
                <a16:creationId xmlns:a16="http://schemas.microsoft.com/office/drawing/2014/main" id="{985F772A-1924-F1DC-3929-0FFF60E15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67" y="5807434"/>
            <a:ext cx="1104761" cy="400518"/>
          </a:xfrm>
          <a:prstGeom prst="rect">
            <a:avLst/>
          </a:prstGeom>
        </p:spPr>
      </p:pic>
      <p:pic>
        <p:nvPicPr>
          <p:cNvPr id="41" name="Picture 40" descr="A green logo with a black background&#10;&#10;Description automatically generated">
            <a:extLst>
              <a:ext uri="{FF2B5EF4-FFF2-40B4-BE49-F238E27FC236}">
                <a16:creationId xmlns:a16="http://schemas.microsoft.com/office/drawing/2014/main" id="{584AC5DF-A72C-B59C-1999-C3EE646D2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992" y="5833853"/>
            <a:ext cx="1500576" cy="3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Code extraction: details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0B0F3D3-6D17-DF53-4019-53099281E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01853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9082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Text to XML: details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D051200-F5F7-B6D1-A39C-896BEEA86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743992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777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Modified Science Birds: details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XML file are levels in Unity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D25666A-235F-B9DB-E50E-36EE82E313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6351760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28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Stability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7B6CA-1068-9C4F-DAC1-87B780AF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185" y="2851118"/>
            <a:ext cx="6607629" cy="996227"/>
          </a:xfrm>
          <a:prstGeom prst="rect">
            <a:avLst/>
          </a:prstGeom>
        </p:spPr>
      </p:pic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DC3F939C-311F-8A44-365C-4B9CCBFEE5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837820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390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Similarity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 fine-tuned Vision Transformer</a:t>
            </a:r>
            <a:b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</a:b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trained </a:t>
            </a:r>
            <a:r>
              <a:rPr lang="en-US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on 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NIST Special Database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16F8D-C1FA-47D8-CD4C-695BECAF0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414" y="1008063"/>
            <a:ext cx="4992371" cy="3743326"/>
          </a:xfrm>
          <a:prstGeom prst="rect">
            <a:avLst/>
          </a:prstGeom>
        </p:spPr>
      </p:pic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6EC6A660-625A-4730-3E11-B38FDB610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3861250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Picture 16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81AC6703-BE11-4ABC-9C12-5E550D150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57" y="2252830"/>
            <a:ext cx="3799114" cy="29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3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Score and Rank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F21D84-6F46-CE35-6146-2B85105A1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599" y="1912137"/>
            <a:ext cx="5337402" cy="580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C58499-27DC-1E44-A58E-DAC2D47E4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341" y="2773052"/>
            <a:ext cx="5859917" cy="7941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58FE9A-CCB9-5B65-40F8-141F8A47B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600" y="3983503"/>
            <a:ext cx="7819572" cy="750265"/>
          </a:xfrm>
          <a:prstGeom prst="rect">
            <a:avLst/>
          </a:prstGeom>
        </p:spPr>
      </p:pic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4A84BBB4-2210-2EDC-5BBF-9D92F3A7E0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685699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3A89139-7F87-5E14-703F-9D889D5EE570}"/>
              </a:ext>
            </a:extLst>
          </p:cNvPr>
          <p:cNvGrpSpPr/>
          <p:nvPr/>
        </p:nvGrpSpPr>
        <p:grpSpPr>
          <a:xfrm>
            <a:off x="7312894" y="5631317"/>
            <a:ext cx="4040906" cy="545193"/>
            <a:chOff x="6470072" y="0"/>
            <a:chExt cx="4040906" cy="545193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D9DAEC7D-827D-834F-1B54-65D4859DBEBA}"/>
                </a:ext>
              </a:extLst>
            </p:cNvPr>
            <p:cNvSpPr/>
            <p:nvPr/>
          </p:nvSpPr>
          <p:spPr>
            <a:xfrm>
              <a:off x="6470072" y="0"/>
              <a:ext cx="4040906" cy="545193"/>
            </a:xfrm>
            <a:prstGeom prst="chevron">
              <a:avLst/>
            </a:prstGeom>
            <a:solidFill>
              <a:srgbClr val="45BD9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Arrow: Chevron 4">
              <a:extLst>
                <a:ext uri="{FF2B5EF4-FFF2-40B4-BE49-F238E27FC236}">
                  <a16:creationId xmlns:a16="http://schemas.microsoft.com/office/drawing/2014/main" id="{BBAEEED9-470A-B2CF-9BD2-4666CB05E3BA}"/>
                </a:ext>
              </a:extLst>
            </p:cNvPr>
            <p:cNvSpPr txBox="1"/>
            <p:nvPr/>
          </p:nvSpPr>
          <p:spPr>
            <a:xfrm>
              <a:off x="6742669" y="0"/>
              <a:ext cx="3495713" cy="5451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74676" rIns="37338" bIns="74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latin typeface="Bahnschrift SemiBold Condensed" panose="020B0502040204020203" pitchFamily="34" charset="0"/>
                </a:rPr>
                <a:t>Level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7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N=10 with the aim of replication of the original competition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7F5F1-A91E-2A12-185B-3E41838E9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741" y="2000641"/>
            <a:ext cx="4759779" cy="41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73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N=10 with the aim of replication of the original competition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F61DD8-E2F0-7ED4-AD11-8F1C815AE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030" y="2730982"/>
            <a:ext cx="4142570" cy="35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1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Generalization: zero-shot prompting means building a prompt that can include any amount of general discussion, but excludes explicit drop sequences for any letters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132B0-7520-CCBE-03BE-58E5CF1AF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086" y="2488957"/>
            <a:ext cx="4674268" cy="415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>
                <a:latin typeface="Bahnschrift SemiBold Condensed" panose="020B0502040204020203" pitchFamily="34" charset="0"/>
              </a:rPr>
              <a:t>Introduction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>
                <a:latin typeface="Bahnschrift SemiBold Condensed" panose="020B0502040204020203" pitchFamily="34" charset="0"/>
              </a:rPr>
              <a:t>LLMs are being used more and more in AI</a:t>
            </a:r>
          </a:p>
          <a:p>
            <a:pPr lvl="1"/>
            <a:r>
              <a:rPr lang="en-US">
                <a:latin typeface="Bahnschrift SemiBold Condensed" panose="020B0502040204020203" pitchFamily="34" charset="0"/>
              </a:rPr>
              <a:t>LLMs are reconceptualizing existing paradigms to include pre-trained generative models</a:t>
            </a:r>
          </a:p>
          <a:p>
            <a:pPr lvl="2"/>
            <a:r>
              <a:rPr lang="en-US">
                <a:latin typeface="Bahnschrift SemiBold Condensed" panose="020B0502040204020203" pitchFamily="34" charset="0"/>
              </a:rPr>
              <a:t>vision-language models for generating images</a:t>
            </a:r>
          </a:p>
          <a:p>
            <a:pPr lvl="2"/>
            <a:r>
              <a:rPr lang="en-US">
                <a:latin typeface="Bahnschrift SemiBold Condensed" panose="020B0502040204020203" pitchFamily="34" charset="0"/>
              </a:rPr>
              <a:t>audio-text models for generating audio</a:t>
            </a:r>
          </a:p>
          <a:p>
            <a:pPr lvl="2"/>
            <a:r>
              <a:rPr lang="en-US">
                <a:latin typeface="Bahnschrift SemiBold Condensed" panose="020B0502040204020203" pitchFamily="34" charset="0"/>
              </a:rPr>
              <a:t>optimization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6" name="Cube 15">
            <a:extLst>
              <a:ext uri="{FF2B5EF4-FFF2-40B4-BE49-F238E27FC236}">
                <a16:creationId xmlns:a16="http://schemas.microsoft.com/office/drawing/2014/main" id="{08745882-7549-444A-D1AA-50158AD549A9}"/>
              </a:ext>
            </a:extLst>
          </p:cNvPr>
          <p:cNvSpPr/>
          <p:nvPr/>
        </p:nvSpPr>
        <p:spPr>
          <a:xfrm>
            <a:off x="4493154" y="3014250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D5908AC9-BF63-D16F-6CD1-D8E66DBEA261}"/>
              </a:ext>
            </a:extLst>
          </p:cNvPr>
          <p:cNvSpPr/>
          <p:nvPr/>
        </p:nvSpPr>
        <p:spPr>
          <a:xfrm>
            <a:off x="2220009" y="3729646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19" name="Picture 18" descr="A close-up of a basket&#10;&#10;Description automatically generated">
            <a:extLst>
              <a:ext uri="{FF2B5EF4-FFF2-40B4-BE49-F238E27FC236}">
                <a16:creationId xmlns:a16="http://schemas.microsoft.com/office/drawing/2014/main" id="{8F17124D-2163-AEA7-1D82-9E1127FC4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46" y="4035693"/>
            <a:ext cx="3879778" cy="1776186"/>
          </a:xfrm>
          <a:prstGeom prst="rect">
            <a:avLst/>
          </a:prstGeom>
        </p:spPr>
      </p:pic>
      <p:pic>
        <p:nvPicPr>
          <p:cNvPr id="21" name="Picture 20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4F8DE546-544D-2553-1517-D9C4C2BE1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7384585" y="3489996"/>
            <a:ext cx="1490917" cy="1483158"/>
          </a:xfrm>
          <a:prstGeom prst="rect">
            <a:avLst/>
          </a:prstGeom>
        </p:spPr>
      </p:pic>
      <p:pic>
        <p:nvPicPr>
          <p:cNvPr id="25" name="Picture 24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86D4D9E-F070-DD30-A112-8EA3AE1DF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9163009" y="2680692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D7888F6-854D-E319-8108-03BC95DA8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20" y="2611248"/>
            <a:ext cx="2520738" cy="2520738"/>
          </a:xfrm>
          <a:prstGeom prst="rect">
            <a:avLst/>
          </a:prstGeom>
        </p:spPr>
      </p:pic>
      <p:pic>
        <p:nvPicPr>
          <p:cNvPr id="29" name="Picture 28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67E2E8A1-4EA7-F1D5-1D7B-B27F1C9079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67" y="3509274"/>
            <a:ext cx="1877114" cy="148666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D629BB-681E-94F1-7148-1E106CC75C4D}"/>
              </a:ext>
            </a:extLst>
          </p:cNvPr>
          <p:cNvSpPr/>
          <p:nvPr/>
        </p:nvSpPr>
        <p:spPr>
          <a:xfrm>
            <a:off x="3582546" y="4426331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729AAA-1CE3-3069-591B-D6A196BED624}"/>
              </a:ext>
            </a:extLst>
          </p:cNvPr>
          <p:cNvSpPr/>
          <p:nvPr/>
        </p:nvSpPr>
        <p:spPr>
          <a:xfrm>
            <a:off x="6548601" y="4426331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B8551337-E6FA-76DB-24DA-4C3ED7CFC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948">
            <a:off x="9454928" y="3085076"/>
            <a:ext cx="2336188" cy="13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One-Shot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020F1-0990-0543-4203-F6DB38018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386" y="1008063"/>
            <a:ext cx="5314471" cy="51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18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One-Shot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61B77-040D-1601-FA50-53BC1B820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80" y="2295113"/>
            <a:ext cx="2561708" cy="3239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CDFED2-7BD7-7B1C-DF71-420AAD8E8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070" y="2295113"/>
            <a:ext cx="2569657" cy="3239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FC374C-AC35-24A8-43D7-481AB3D54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572" y="2295113"/>
            <a:ext cx="2551877" cy="32394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D5BFCC-6895-F0ED-B59C-6E283C821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598" y="2295113"/>
            <a:ext cx="2555204" cy="3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N-Shot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9742-8CE2-0B07-FF5D-FB3727F8C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57" y="1486920"/>
            <a:ext cx="5818443" cy="43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3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 selecting the LLM to query and that in the ChatGPT4PCG competition, ChatGPT-3.5 is memorizing from the examples provided in prompts rather than generalizing. Redesigning prompt-based PCG competitions and investigating prompt generalization are both rich areas for future work.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1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Figure 8 shows the scores calculated for 𝑛 = 100 responses per letter per prompt. It separates the stability and similarity scores for the competition entries with the weightings removed to reduce ambiguity. While most prompts score around 80% or above in stability score shown in the bottom chart, most prompts score between zero and 20% in similarity. In fact there is a sense in which rank differences are nearly entirely decided by similarity scores.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Figure 8 shows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36915-F604-9E7B-2421-30BEAD2F6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135" y="486228"/>
            <a:ext cx="5824639" cy="5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7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Misclassification due to using a collection of handwritten letters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1091A-A779-EAC8-4C68-55DB8CE5C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183" y="2021291"/>
            <a:ext cx="5290417" cy="3649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A8C4D-749D-B14E-B7F7-0BE31593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361" y="1794671"/>
            <a:ext cx="5705239" cy="49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21" name="Cube 20">
            <a:extLst>
              <a:ext uri="{FF2B5EF4-FFF2-40B4-BE49-F238E27FC236}">
                <a16:creationId xmlns:a16="http://schemas.microsoft.com/office/drawing/2014/main" id="{8C5A45B3-F178-6E8F-AD1E-24771998BE91}"/>
              </a:ext>
            </a:extLst>
          </p:cNvPr>
          <p:cNvSpPr/>
          <p:nvPr/>
        </p:nvSpPr>
        <p:spPr>
          <a:xfrm>
            <a:off x="3440869" y="2496979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A60EA8DA-0D93-F827-1D3F-2EC9ABC6EEB5}"/>
              </a:ext>
            </a:extLst>
          </p:cNvPr>
          <p:cNvSpPr/>
          <p:nvPr/>
        </p:nvSpPr>
        <p:spPr>
          <a:xfrm>
            <a:off x="1167724" y="3212375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23" name="Picture 22" descr="A close-up of a basket&#10;&#10;Description automatically generated">
            <a:extLst>
              <a:ext uri="{FF2B5EF4-FFF2-40B4-BE49-F238E27FC236}">
                <a16:creationId xmlns:a16="http://schemas.microsoft.com/office/drawing/2014/main" id="{ADEE2CF3-272A-C9B7-B6C2-00FD3BDFB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61" y="3518422"/>
            <a:ext cx="3879778" cy="1776186"/>
          </a:xfrm>
          <a:prstGeom prst="rect">
            <a:avLst/>
          </a:prstGeom>
        </p:spPr>
      </p:pic>
      <p:pic>
        <p:nvPicPr>
          <p:cNvPr id="24" name="Picture 23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58A59D60-AA25-474F-DA56-E1BB29BFF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332300" y="2972725"/>
            <a:ext cx="1490917" cy="1483158"/>
          </a:xfrm>
          <a:prstGeom prst="rect">
            <a:avLst/>
          </a:prstGeom>
        </p:spPr>
      </p:pic>
      <p:pic>
        <p:nvPicPr>
          <p:cNvPr id="25" name="Picture 24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F8618905-BA39-7EBF-A014-8FA61A500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6391">
            <a:off x="8421032" y="2633949"/>
            <a:ext cx="2336188" cy="1314106"/>
          </a:xfrm>
          <a:prstGeom prst="rect">
            <a:avLst/>
          </a:prstGeom>
        </p:spPr>
      </p:pic>
      <p:pic>
        <p:nvPicPr>
          <p:cNvPr id="26" name="Picture 2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7E68CCF-EB5E-0D3A-AD17-07DA1D1C4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10724" y="2163421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53ED4D7-A238-B7CB-0BF9-5DE3F8C5D7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2104083"/>
            <a:ext cx="2308260" cy="2308260"/>
          </a:xfrm>
          <a:prstGeom prst="rect">
            <a:avLst/>
          </a:prstGeom>
        </p:spPr>
      </p:pic>
      <p:pic>
        <p:nvPicPr>
          <p:cNvPr id="28" name="Picture 27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F328A024-3A1C-C494-2B21-2A635730C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82" y="2992003"/>
            <a:ext cx="1877114" cy="148666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852D22D-1398-440B-1EC4-B3EC33ECD695}"/>
              </a:ext>
            </a:extLst>
          </p:cNvPr>
          <p:cNvSpPr/>
          <p:nvPr/>
        </p:nvSpPr>
        <p:spPr>
          <a:xfrm>
            <a:off x="2530261" y="3909060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8F90B7-9605-4DFB-8747-12879D176B87}"/>
              </a:ext>
            </a:extLst>
          </p:cNvPr>
          <p:cNvSpPr/>
          <p:nvPr/>
        </p:nvSpPr>
        <p:spPr>
          <a:xfrm>
            <a:off x="5496316" y="3909060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n object&#10;&#10;Description automatically generated">
            <a:extLst>
              <a:ext uri="{FF2B5EF4-FFF2-40B4-BE49-F238E27FC236}">
                <a16:creationId xmlns:a16="http://schemas.microsoft.com/office/drawing/2014/main" id="{F4A708F1-29DC-6EC9-7DCC-F2E2FBE925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6061" b="485"/>
          <a:stretch/>
        </p:blipFill>
        <p:spPr>
          <a:xfrm rot="21312575">
            <a:off x="7021806" y="1169684"/>
            <a:ext cx="2452007" cy="32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B4026A9-A76D-4530-8CBB-40E2E70D3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E77514-DC42-B35F-EF8E-F7A1920D8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8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B4026A9-A76D-4530-8CBB-40E2E70D3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E77514-DC42-B35F-EF8E-F7A1920D8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1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used in PCG : specifically, </a:t>
            </a:r>
            <a:r>
              <a:rPr lang="en-US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prompt-based procedural content generation</a:t>
            </a:r>
          </a:p>
          <a:p>
            <a:r>
              <a:rPr lang="en-US" b="1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Central to the recent popularity of generative AI are the affordances provided by prompting,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While Fine-tuning LLMs have been explored before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Prompt engineering this work</a:t>
            </a:r>
          </a:p>
          <a:p>
            <a:pPr lvl="1"/>
            <a:r>
              <a:rPr lang="en-US" strike="sngStrike" dirty="0">
                <a:latin typeface="Bahnschrift SemiBold Condensed" panose="020B0502040204020203" pitchFamily="34" charset="0"/>
              </a:rPr>
              <a:t>Evolving prompts not done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Built up to 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43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B4026A9-A76D-4530-8CBB-40E2E70D3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E77514-DC42-B35F-EF8E-F7A1920D8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93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Recommendations and 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2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3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2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1"/>
            <a:ext cx="10515600" cy="3592222"/>
          </a:xfrm>
        </p:spPr>
        <p:txBody>
          <a:bodyPr>
            <a:normAutofit/>
          </a:bodyPr>
          <a:lstStyle/>
          <a:p>
            <a:r>
              <a:rPr lang="en-US" strike="sngStrike" dirty="0">
                <a:latin typeface="Bahnschrift SemiBold Condensed" panose="020B0502040204020203" pitchFamily="34" charset="0"/>
              </a:rPr>
              <a:t>Built up to ChatGPT4PCG competition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Describe the competition: pipeline: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4" name="Picture 3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B332E401-A0BB-28C1-595E-56C0DBCB2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3" y="2337489"/>
            <a:ext cx="10944954" cy="25564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E83E9FB-0F8B-5079-C088-03032A500A85}"/>
              </a:ext>
            </a:extLst>
          </p:cNvPr>
          <p:cNvSpPr/>
          <p:nvPr/>
        </p:nvSpPr>
        <p:spPr>
          <a:xfrm>
            <a:off x="629023" y="5067407"/>
            <a:ext cx="1546293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Qualification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FD84B0-3971-A5E1-1A3E-F4EB16239962}"/>
              </a:ext>
            </a:extLst>
          </p:cNvPr>
          <p:cNvSpPr/>
          <p:nvPr/>
        </p:nvSpPr>
        <p:spPr>
          <a:xfrm>
            <a:off x="2225144" y="5061149"/>
            <a:ext cx="6353115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Generation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298638-1030-374B-EA5F-D2B83B186C1F}"/>
              </a:ext>
            </a:extLst>
          </p:cNvPr>
          <p:cNvSpPr/>
          <p:nvPr/>
        </p:nvSpPr>
        <p:spPr>
          <a:xfrm>
            <a:off x="8628087" y="5061148"/>
            <a:ext cx="2874327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Evaluation</a:t>
            </a:r>
          </a:p>
        </p:txBody>
      </p:sp>
    </p:spTree>
    <p:extLst>
      <p:ext uri="{BB962C8B-B14F-4D97-AF65-F5344CB8AC3E}">
        <p14:creationId xmlns:p14="http://schemas.microsoft.com/office/powerpoint/2010/main" val="55340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Replication: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r>
              <a:rPr lang="en-US" dirty="0">
                <a:latin typeface="Bahnschrift SemiBold Condensed" panose="020B0502040204020203" pitchFamily="34" charset="0"/>
              </a:rPr>
              <a:t> (N=10)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Motivation: ChatGPT-3.5 is closed source and its unclear that the changes made to this model could change the generated levels.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Two settings: motivation, is n=10 enough for accounting the stochasticity of the LLM?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N=100</a:t>
            </a:r>
            <a:br>
              <a:rPr lang="en-US" dirty="0"/>
            </a:b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4F0F5D2-D50C-81DF-5188-4B0044CCE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166293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Word count below 900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No special characters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CF4D72-EA4C-6526-6622-100F59F31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0" y="1137557"/>
            <a:ext cx="4108998" cy="38583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FD2F71-56DE-FCD4-D10B-31B7A4107A88}"/>
              </a:ext>
            </a:extLst>
          </p:cNvPr>
          <p:cNvSpPr/>
          <p:nvPr/>
        </p:nvSpPr>
        <p:spPr>
          <a:xfrm>
            <a:off x="7706056" y="1975097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6B45D0-764A-7E21-FD07-E0864A365E4D}"/>
              </a:ext>
            </a:extLst>
          </p:cNvPr>
          <p:cNvSpPr/>
          <p:nvPr/>
        </p:nvSpPr>
        <p:spPr>
          <a:xfrm>
            <a:off x="7706188" y="2176610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A1FEC9-8D6D-F5FF-8C9E-2375077EBD80}"/>
              </a:ext>
            </a:extLst>
          </p:cNvPr>
          <p:cNvSpPr/>
          <p:nvPr/>
        </p:nvSpPr>
        <p:spPr>
          <a:xfrm>
            <a:off x="8202303" y="3581457"/>
            <a:ext cx="634621" cy="21647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29DCE-D0CD-F179-52DA-6EEF6F73ABD4}"/>
              </a:ext>
            </a:extLst>
          </p:cNvPr>
          <p:cNvSpPr/>
          <p:nvPr/>
        </p:nvSpPr>
        <p:spPr>
          <a:xfrm>
            <a:off x="6223000" y="1962775"/>
            <a:ext cx="4108998" cy="213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FCAFE9-B790-6099-F31B-EEC957A11D3C}"/>
              </a:ext>
            </a:extLst>
          </p:cNvPr>
          <p:cNvSpPr/>
          <p:nvPr/>
        </p:nvSpPr>
        <p:spPr>
          <a:xfrm>
            <a:off x="6223000" y="2181781"/>
            <a:ext cx="4108998" cy="197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46088-D0FB-DF45-15A9-0A45A3F59A32}"/>
              </a:ext>
            </a:extLst>
          </p:cNvPr>
          <p:cNvSpPr/>
          <p:nvPr/>
        </p:nvSpPr>
        <p:spPr>
          <a:xfrm>
            <a:off x="6223000" y="3573933"/>
            <a:ext cx="4108998" cy="214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7140C4B4-87A1-7248-8737-8C30C0D3BB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968664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364249-64E7-BC5C-AAB4-69B6BAAD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838200" y="1252537"/>
            <a:ext cx="10515600" cy="4087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AB7F7C-37AD-5A69-F7B3-6776C7B412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238" y="1073150"/>
            <a:ext cx="5750304" cy="4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Response Gathering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Send prompt to GPT-3.5 through the API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Code extraction: discuss the complications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Text to XML</a:t>
            </a: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9191465-D656-6792-0ED2-B0F1B4795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609200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551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2779</Words>
  <Application>Microsoft Office PowerPoint</Application>
  <PresentationFormat>Widescreen</PresentationFormat>
  <Paragraphs>246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Aptos</vt:lpstr>
      <vt:lpstr>Aptos Display</vt:lpstr>
      <vt:lpstr>Arial</vt:lpstr>
      <vt:lpstr>Bahnschrift SemiBold Condensed</vt:lpstr>
      <vt:lpstr>Inconsolatazi4-Regular</vt:lpstr>
      <vt:lpstr>LinLibertineT</vt:lpstr>
      <vt:lpstr>LinLibertineTB</vt:lpstr>
      <vt:lpstr>LinLibertineTI</vt:lpstr>
      <vt:lpstr>Office Theme</vt:lpstr>
      <vt:lpstr>Prompt Wrangling:  On Replication and Generalization in Large Language Models for PCG Levels</vt:lpstr>
      <vt:lpstr>Introduction</vt:lpstr>
      <vt:lpstr>Introduction</vt:lpstr>
      <vt:lpstr>Introduction</vt:lpstr>
      <vt:lpstr>Introduction</vt:lpstr>
      <vt:lpstr>Introduction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Discussion</vt:lpstr>
      <vt:lpstr>Discussion</vt:lpstr>
      <vt:lpstr>Discussion</vt:lpstr>
      <vt:lpstr>Discussion</vt:lpstr>
      <vt:lpstr>Discussion</vt:lpstr>
      <vt:lpstr>Conclusion</vt:lpstr>
      <vt:lpstr>Conclusion</vt:lpstr>
      <vt:lpstr>Conclusion</vt:lpstr>
      <vt:lpstr>Recommendations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Wrangling: On Replication and Generalization in Large Language Models for PCG Levels</dc:title>
  <dc:creator>Arash Moradi</dc:creator>
  <cp:lastModifiedBy>Arash Moradi</cp:lastModifiedBy>
  <cp:revision>18</cp:revision>
  <dcterms:created xsi:type="dcterms:W3CDTF">2024-05-07T15:35:29Z</dcterms:created>
  <dcterms:modified xsi:type="dcterms:W3CDTF">2024-05-09T17:01:24Z</dcterms:modified>
</cp:coreProperties>
</file>